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24"/>
      <p:bold r:id="rId25"/>
      <p:italic r:id="rId26"/>
      <p:boldItalic r:id="rId27"/>
    </p:embeddedFont>
    <p:embeddedFont>
      <p:font typeface="Barlow Semi Condensed Medium" panose="020F0502020204030204" pitchFamily="34" charset="0"/>
      <p:regular r:id="rId28"/>
      <p:bold r:id="rId29"/>
      <p:italic r:id="rId30"/>
      <p:boldItalic r:id="rId31"/>
    </p:embeddedFont>
    <p:embeddedFont>
      <p:font typeface="Fjalla One" panose="02000506040000020004" pitchFamily="2" charset="0"/>
      <p:regular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Roboto Condensed Light" panose="020F0302020204030204" pitchFamily="3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2EA9A7-FCD2-42AE-890D-7C0580FF4FDA}">
  <a:tblStyle styleId="{C32EA9A7-FCD2-42AE-890D-7C0580FF4F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5"/>
  </p:normalViewPr>
  <p:slideViewPr>
    <p:cSldViewPr snapToGrid="0">
      <p:cViewPr varScale="1">
        <p:scale>
          <a:sx n="160" d="100"/>
          <a:sy n="160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kirti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d1cf09f4f3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2d1cf09f4f3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MIguel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2d1cf09f4f3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2d1cf09f4f3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MIguel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2d1cf09f4f3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2d1cf09f4f3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2d1cf09f4f3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2d1cf09f4f3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Miguel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2d1cf09f4f3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2d1cf09f4f3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2d1cf09f4f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2d1cf09f4f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d1cf09f4f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d1cf09f4f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kirti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2d1cf09f4f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2d1cf09f4f3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2d1cf09f4f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2d1cf09f4f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come a long way on this project, and we want to make a moment to recognize the key milestones that we built upon to get to where we are today.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kirti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Gautam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6fed0ed3a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26fed0ed3a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Gautam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Gautam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are 3 main things that differentiates Caelus from it’s competitors.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super easy to use.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enormous value for businesses for the price that they will pay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provide you a heat map that is 10x easier to interpret than any other survey results platform out there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MIguel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3"/>
          <p:cNvSpPr txBox="1">
            <a:spLocks noGrp="1"/>
          </p:cNvSpPr>
          <p:nvPr>
            <p:ph type="ctrTitle"/>
          </p:nvPr>
        </p:nvSpPr>
        <p:spPr>
          <a:xfrm>
            <a:off x="5424549" y="790100"/>
            <a:ext cx="36075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400"/>
              <a:buFont typeface="Georgia"/>
              <a:buNone/>
            </a:pPr>
            <a:r>
              <a:rPr lang="en" b="1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Caelus</a:t>
            </a:r>
            <a:r>
              <a:rPr lang="en" sz="4300" b="1">
                <a:solidFill>
                  <a:srgbClr val="191919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48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Most</a:t>
            </a:r>
            <a:r>
              <a:rPr lang="en" sz="48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Least.</a:t>
            </a:r>
            <a:r>
              <a:rPr lang="en" sz="40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io</a:t>
            </a:r>
            <a:endParaRPr sz="3800">
              <a:solidFill>
                <a:schemeClr val="dk2"/>
              </a:solidFill>
            </a:endParaRPr>
          </a:p>
        </p:txBody>
      </p:sp>
      <p:sp>
        <p:nvSpPr>
          <p:cNvPr id="1687" name="Google Shape;1687;p33"/>
          <p:cNvSpPr txBox="1"/>
          <p:nvPr/>
        </p:nvSpPr>
        <p:spPr>
          <a:xfrm>
            <a:off x="5536500" y="3684725"/>
            <a:ext cx="36075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273C42"/>
                </a:solidFill>
                <a:latin typeface="Lato"/>
                <a:ea typeface="Lato"/>
                <a:cs typeface="Lato"/>
                <a:sym typeface="Lato"/>
              </a:rPr>
              <a:t> Presentation by: </a:t>
            </a:r>
            <a:endParaRPr sz="1800" i="1">
              <a:solidFill>
                <a:srgbClr val="273C4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273C42"/>
                </a:solidFill>
                <a:latin typeface="Lato"/>
                <a:ea typeface="Lato"/>
                <a:cs typeface="Lato"/>
                <a:sym typeface="Lato"/>
              </a:rPr>
              <a:t>Gautam Bhojwani, Jack Berris, </a:t>
            </a:r>
            <a:endParaRPr sz="1800" i="1">
              <a:solidFill>
                <a:srgbClr val="273C4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273C42"/>
                </a:solidFill>
                <a:latin typeface="Lato"/>
                <a:ea typeface="Lato"/>
                <a:cs typeface="Lato"/>
                <a:sym typeface="Lato"/>
              </a:rPr>
              <a:t>Kirti Vatsh, Miguel Del Rio</a:t>
            </a:r>
            <a:endParaRPr sz="1800" i="1">
              <a:solidFill>
                <a:srgbClr val="273C4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8" name="Google Shape;1688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64150" y="2582300"/>
            <a:ext cx="1128300" cy="112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89" name="Google Shape;16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50" y="744475"/>
            <a:ext cx="5321900" cy="3644360"/>
          </a:xfrm>
          <a:prstGeom prst="rect">
            <a:avLst/>
          </a:prstGeom>
          <a:noFill/>
          <a:ln w="9525" cap="flat" cmpd="sng">
            <a:solidFill>
              <a:srgbClr val="1D1D1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2"/>
          <p:cNvSpPr txBox="1">
            <a:spLocks noGrp="1"/>
          </p:cNvSpPr>
          <p:nvPr>
            <p:ph type="title"/>
          </p:nvPr>
        </p:nvSpPr>
        <p:spPr>
          <a:xfrm>
            <a:off x="1823550" y="39057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Model</a:t>
            </a:r>
            <a:endParaRPr/>
          </a:p>
        </p:txBody>
      </p:sp>
      <p:sp>
        <p:nvSpPr>
          <p:cNvPr id="2145" name="Google Shape;2145;p42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2146" name="Google Shape;2146;p42"/>
          <p:cNvGrpSpPr/>
          <p:nvPr/>
        </p:nvGrpSpPr>
        <p:grpSpPr>
          <a:xfrm>
            <a:off x="1454914" y="1492731"/>
            <a:ext cx="572678" cy="486526"/>
            <a:chOff x="-62518200" y="2692475"/>
            <a:chExt cx="318225" cy="289100"/>
          </a:xfrm>
        </p:grpSpPr>
        <p:sp>
          <p:nvSpPr>
            <p:cNvPr id="2147" name="Google Shape;2147;p42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2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9" name="Google Shape;2149;p42"/>
          <p:cNvSpPr txBox="1"/>
          <p:nvPr/>
        </p:nvSpPr>
        <p:spPr>
          <a:xfrm>
            <a:off x="2341750" y="1482025"/>
            <a:ext cx="474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Annual Subscription of $749</a:t>
            </a:r>
            <a:endParaRPr sz="2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150" name="Google Shape;2150;p42"/>
          <p:cNvGrpSpPr/>
          <p:nvPr/>
        </p:nvGrpSpPr>
        <p:grpSpPr>
          <a:xfrm>
            <a:off x="1371300" y="2575125"/>
            <a:ext cx="572666" cy="486540"/>
            <a:chOff x="-63666550" y="2278975"/>
            <a:chExt cx="319800" cy="318625"/>
          </a:xfrm>
        </p:grpSpPr>
        <p:sp>
          <p:nvSpPr>
            <p:cNvPr id="2151" name="Google Shape;2151;p42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2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3" name="Google Shape;2153;p42"/>
          <p:cNvSpPr txBox="1"/>
          <p:nvPr/>
        </p:nvSpPr>
        <p:spPr>
          <a:xfrm>
            <a:off x="1890750" y="2603800"/>
            <a:ext cx="48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Price for Target Niche</a:t>
            </a:r>
            <a:endParaRPr sz="2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154" name="Google Shape;2154;p42"/>
          <p:cNvGrpSpPr/>
          <p:nvPr/>
        </p:nvGrpSpPr>
        <p:grpSpPr>
          <a:xfrm>
            <a:off x="1371311" y="3736254"/>
            <a:ext cx="572662" cy="486533"/>
            <a:chOff x="-61783350" y="2297100"/>
            <a:chExt cx="316650" cy="316650"/>
          </a:xfrm>
        </p:grpSpPr>
        <p:sp>
          <p:nvSpPr>
            <p:cNvPr id="2155" name="Google Shape;2155;p42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7" name="Google Shape;2157;p42"/>
          <p:cNvSpPr txBox="1"/>
          <p:nvPr/>
        </p:nvSpPr>
        <p:spPr>
          <a:xfrm>
            <a:off x="2100125" y="3725575"/>
            <a:ext cx="482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Scalable Business Model</a:t>
            </a:r>
            <a:endParaRPr sz="28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43"/>
          <p:cNvSpPr txBox="1">
            <a:spLocks noGrp="1"/>
          </p:cNvSpPr>
          <p:nvPr>
            <p:ph type="subTitle" idx="4"/>
          </p:nvPr>
        </p:nvSpPr>
        <p:spPr>
          <a:xfrm>
            <a:off x="3341300" y="2793775"/>
            <a:ext cx="2196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In-House Cold Calling &amp; Promotion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163" name="Google Shape;2163;p43"/>
          <p:cNvSpPr txBox="1">
            <a:spLocks noGrp="1"/>
          </p:cNvSpPr>
          <p:nvPr>
            <p:ph type="subTitle" idx="5"/>
          </p:nvPr>
        </p:nvSpPr>
        <p:spPr>
          <a:xfrm>
            <a:off x="6333625" y="2297111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Conferences</a:t>
            </a:r>
            <a:endParaRPr sz="18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64" name="Google Shape;2164;p43"/>
          <p:cNvSpPr txBox="1">
            <a:spLocks noGrp="1"/>
          </p:cNvSpPr>
          <p:nvPr>
            <p:ph type="subTitle" idx="1"/>
          </p:nvPr>
        </p:nvSpPr>
        <p:spPr>
          <a:xfrm>
            <a:off x="815025" y="2297100"/>
            <a:ext cx="1976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SEO/Social Media</a:t>
            </a:r>
            <a:endParaRPr sz="18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65" name="Google Shape;2165;p43"/>
          <p:cNvSpPr txBox="1">
            <a:spLocks noGrp="1"/>
          </p:cNvSpPr>
          <p:nvPr>
            <p:ph type="subTitle" idx="3"/>
          </p:nvPr>
        </p:nvSpPr>
        <p:spPr>
          <a:xfrm>
            <a:off x="3574327" y="2297111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Sales Team</a:t>
            </a:r>
            <a:endParaRPr sz="18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66" name="Google Shape;2166;p43"/>
          <p:cNvSpPr txBox="1">
            <a:spLocks noGrp="1"/>
          </p:cNvSpPr>
          <p:nvPr>
            <p:ph type="subTitle" idx="6"/>
          </p:nvPr>
        </p:nvSpPr>
        <p:spPr>
          <a:xfrm>
            <a:off x="5802775" y="2793775"/>
            <a:ext cx="2826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Attend events and pitch idea to early adopters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167" name="Google Shape;2167;p43"/>
          <p:cNvSpPr txBox="1">
            <a:spLocks noGrp="1"/>
          </p:cNvSpPr>
          <p:nvPr>
            <p:ph type="subTitle" idx="2"/>
          </p:nvPr>
        </p:nvSpPr>
        <p:spPr>
          <a:xfrm>
            <a:off x="549775" y="2807250"/>
            <a:ext cx="2341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Outsource to Marketing Agency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sp>
        <p:nvSpPr>
          <p:cNvPr id="2168" name="Google Shape;2168;p43"/>
          <p:cNvSpPr txBox="1">
            <a:spLocks noGrp="1"/>
          </p:cNvSpPr>
          <p:nvPr>
            <p:ph type="title"/>
          </p:nvPr>
        </p:nvSpPr>
        <p:spPr>
          <a:xfrm>
            <a:off x="294492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Trident Strategy</a:t>
            </a:r>
            <a:endParaRPr/>
          </a:p>
        </p:txBody>
      </p:sp>
      <p:grpSp>
        <p:nvGrpSpPr>
          <p:cNvPr id="2169" name="Google Shape;2169;p43"/>
          <p:cNvGrpSpPr/>
          <p:nvPr/>
        </p:nvGrpSpPr>
        <p:grpSpPr>
          <a:xfrm>
            <a:off x="1320323" y="1605445"/>
            <a:ext cx="754306" cy="575982"/>
            <a:chOff x="3270550" y="832575"/>
            <a:chExt cx="499375" cy="483125"/>
          </a:xfrm>
        </p:grpSpPr>
        <p:sp>
          <p:nvSpPr>
            <p:cNvPr id="2170" name="Google Shape;2170;p43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1" name="Google Shape;2171;p43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2" name="Google Shape;2172;p43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173" name="Google Shape;21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675" y="987147"/>
            <a:ext cx="1171600" cy="133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300" y="987147"/>
            <a:ext cx="1171600" cy="133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275" y="987147"/>
            <a:ext cx="1171600" cy="133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4"/>
          <p:cNvSpPr txBox="1">
            <a:spLocks noGrp="1"/>
          </p:cNvSpPr>
          <p:nvPr>
            <p:ph type="title"/>
          </p:nvPr>
        </p:nvSpPr>
        <p:spPr>
          <a:xfrm>
            <a:off x="1823550" y="191953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Agency Options</a:t>
            </a:r>
            <a:endParaRPr/>
          </a:p>
        </p:txBody>
      </p:sp>
      <p:sp>
        <p:nvSpPr>
          <p:cNvPr id="2181" name="Google Shape;2181;p44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2182" name="Google Shape;21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225" y="986737"/>
            <a:ext cx="1983175" cy="1606975"/>
          </a:xfrm>
          <a:prstGeom prst="rect">
            <a:avLst/>
          </a:prstGeom>
          <a:noFill/>
          <a:ln w="19050" cap="flat" cmpd="sng">
            <a:solidFill>
              <a:srgbClr val="1D1D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83" name="Google Shape;21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225" y="3269650"/>
            <a:ext cx="2055350" cy="1535000"/>
          </a:xfrm>
          <a:prstGeom prst="rect">
            <a:avLst/>
          </a:prstGeom>
          <a:noFill/>
          <a:ln w="28575" cap="flat" cmpd="sng">
            <a:solidFill>
              <a:srgbClr val="1D1D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84" name="Google Shape;2184;p44"/>
          <p:cNvSpPr txBox="1"/>
          <p:nvPr/>
        </p:nvSpPr>
        <p:spPr>
          <a:xfrm>
            <a:off x="3320350" y="1314850"/>
            <a:ext cx="40944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SEO &amp; Google Ads</a:t>
            </a:r>
            <a:endParaRPr sz="3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85" name="Google Shape;2185;p44"/>
          <p:cNvSpPr txBox="1"/>
          <p:nvPr/>
        </p:nvSpPr>
        <p:spPr>
          <a:xfrm>
            <a:off x="3449950" y="3444050"/>
            <a:ext cx="4094400" cy="11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SEO, Google Ads &amp; Social Media</a:t>
            </a:r>
            <a:endParaRPr sz="3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86" name="Google Shape;2186;p44" title="File:Eo circle green checkmark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750" y="1351313"/>
            <a:ext cx="877798" cy="87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" name="Google Shape;2191;p45"/>
          <p:cNvGrpSpPr/>
          <p:nvPr/>
        </p:nvGrpSpPr>
        <p:grpSpPr>
          <a:xfrm>
            <a:off x="1682023" y="1709081"/>
            <a:ext cx="3953273" cy="654883"/>
            <a:chOff x="2771600" y="526920"/>
            <a:chExt cx="3480300" cy="1145100"/>
          </a:xfrm>
        </p:grpSpPr>
        <p:sp>
          <p:nvSpPr>
            <p:cNvPr id="2192" name="Google Shape;2192;p45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5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45"/>
          <p:cNvSpPr txBox="1">
            <a:spLocks noGrp="1"/>
          </p:cNvSpPr>
          <p:nvPr>
            <p:ph type="subTitle" idx="1"/>
          </p:nvPr>
        </p:nvSpPr>
        <p:spPr>
          <a:xfrm>
            <a:off x="1780700" y="1788950"/>
            <a:ext cx="37521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 Conference on Establishment Statistics - Glasgow, UK</a:t>
            </a:r>
            <a:endParaRPr sz="1600"/>
          </a:p>
        </p:txBody>
      </p:sp>
      <p:grpSp>
        <p:nvGrpSpPr>
          <p:cNvPr id="2195" name="Google Shape;2195;p45"/>
          <p:cNvGrpSpPr/>
          <p:nvPr/>
        </p:nvGrpSpPr>
        <p:grpSpPr>
          <a:xfrm>
            <a:off x="1680111" y="815104"/>
            <a:ext cx="3953273" cy="654883"/>
            <a:chOff x="2771600" y="526920"/>
            <a:chExt cx="3480300" cy="1145100"/>
          </a:xfrm>
        </p:grpSpPr>
        <p:sp>
          <p:nvSpPr>
            <p:cNvPr id="2196" name="Google Shape;2196;p45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5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Joint Statistical Meetings - Portland, OR</a:t>
              </a:r>
              <a:endParaRPr/>
            </a:p>
          </p:txBody>
        </p:sp>
      </p:grpSp>
      <p:grpSp>
        <p:nvGrpSpPr>
          <p:cNvPr id="2198" name="Google Shape;2198;p45"/>
          <p:cNvGrpSpPr/>
          <p:nvPr/>
        </p:nvGrpSpPr>
        <p:grpSpPr>
          <a:xfrm>
            <a:off x="1682023" y="2595779"/>
            <a:ext cx="3953273" cy="654883"/>
            <a:chOff x="2771600" y="526920"/>
            <a:chExt cx="3480300" cy="1145100"/>
          </a:xfrm>
        </p:grpSpPr>
        <p:sp>
          <p:nvSpPr>
            <p:cNvPr id="2199" name="Google Shape;2199;p45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5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/>
                <a:t>Symposium on Data Science and Statistics - Richmond, VA</a:t>
              </a:r>
              <a:endParaRPr sz="1600"/>
            </a:p>
          </p:txBody>
        </p:sp>
      </p:grpSp>
      <p:grpSp>
        <p:nvGrpSpPr>
          <p:cNvPr id="2201" name="Google Shape;2201;p45"/>
          <p:cNvGrpSpPr/>
          <p:nvPr/>
        </p:nvGrpSpPr>
        <p:grpSpPr>
          <a:xfrm>
            <a:off x="1682023" y="3523435"/>
            <a:ext cx="3953273" cy="575069"/>
            <a:chOff x="2771600" y="526920"/>
            <a:chExt cx="3480300" cy="1145100"/>
          </a:xfrm>
        </p:grpSpPr>
        <p:sp>
          <p:nvSpPr>
            <p:cNvPr id="2202" name="Google Shape;2202;p45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5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TechCrunch Disrupt - San Francisco, CA</a:t>
              </a:r>
              <a:endParaRPr/>
            </a:p>
          </p:txBody>
        </p:sp>
      </p:grpSp>
      <p:grpSp>
        <p:nvGrpSpPr>
          <p:cNvPr id="2204" name="Google Shape;2204;p45"/>
          <p:cNvGrpSpPr/>
          <p:nvPr/>
        </p:nvGrpSpPr>
        <p:grpSpPr>
          <a:xfrm>
            <a:off x="1682021" y="4291447"/>
            <a:ext cx="3953273" cy="575069"/>
            <a:chOff x="2771600" y="526920"/>
            <a:chExt cx="3480300" cy="1145100"/>
          </a:xfrm>
        </p:grpSpPr>
        <p:sp>
          <p:nvSpPr>
            <p:cNvPr id="2205" name="Google Shape;2205;p45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5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/>
                <a:t>Config - San Francisco, CA</a:t>
              </a:r>
              <a:endParaRPr sz="1500" b="1"/>
            </a:p>
          </p:txBody>
        </p:sp>
      </p:grpSp>
      <p:pic>
        <p:nvPicPr>
          <p:cNvPr id="2207" name="Google Shape;2207;p45" title="Royalty-Free photo: Portland, oregon, tourism, pacific, northwest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051" y="663026"/>
            <a:ext cx="1281125" cy="8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45" title="Scottish national identity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519" y="1675875"/>
            <a:ext cx="1202180" cy="7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p45" title="File:Map of USA VA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526" y="2532266"/>
            <a:ext cx="1202176" cy="781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45"/>
          <p:cNvSpPr txBox="1">
            <a:spLocks noGrp="1"/>
          </p:cNvSpPr>
          <p:nvPr>
            <p:ph type="title" idx="4294967295"/>
          </p:nvPr>
        </p:nvSpPr>
        <p:spPr>
          <a:xfrm>
            <a:off x="2506501" y="0"/>
            <a:ext cx="4003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Conferences </a:t>
            </a:r>
            <a:endParaRPr/>
          </a:p>
        </p:txBody>
      </p:sp>
      <p:pic>
        <p:nvPicPr>
          <p:cNvPr id="2211" name="Google Shape;2211;p45" title="San Francisco Images | Free Photos, PNG Stickers, Wallpapers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3850" y="3588025"/>
            <a:ext cx="1581524" cy="11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6"/>
          <p:cNvSpPr txBox="1">
            <a:spLocks noGrp="1"/>
          </p:cNvSpPr>
          <p:nvPr>
            <p:ph type="subTitle" idx="4"/>
          </p:nvPr>
        </p:nvSpPr>
        <p:spPr>
          <a:xfrm>
            <a:off x="3341300" y="2793775"/>
            <a:ext cx="2196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217" name="Google Shape;2217;p46"/>
          <p:cNvSpPr txBox="1">
            <a:spLocks noGrp="1"/>
          </p:cNvSpPr>
          <p:nvPr>
            <p:ph type="subTitle" idx="5"/>
          </p:nvPr>
        </p:nvSpPr>
        <p:spPr>
          <a:xfrm>
            <a:off x="6245600" y="2793766"/>
            <a:ext cx="1764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Continue current services</a:t>
            </a:r>
            <a:endParaRPr sz="24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18" name="Google Shape;2218;p46"/>
          <p:cNvSpPr txBox="1">
            <a:spLocks noGrp="1"/>
          </p:cNvSpPr>
          <p:nvPr>
            <p:ph type="subTitle" idx="1"/>
          </p:nvPr>
        </p:nvSpPr>
        <p:spPr>
          <a:xfrm>
            <a:off x="819175" y="2793775"/>
            <a:ext cx="1976400" cy="12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Pilot Trial Phase</a:t>
            </a:r>
            <a:endParaRPr sz="24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19" name="Google Shape;2219;p46"/>
          <p:cNvSpPr txBox="1">
            <a:spLocks noGrp="1"/>
          </p:cNvSpPr>
          <p:nvPr>
            <p:ph type="subTitle" idx="3"/>
          </p:nvPr>
        </p:nvSpPr>
        <p:spPr>
          <a:xfrm>
            <a:off x="3557302" y="279378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Trident Strategy</a:t>
            </a:r>
            <a:endParaRPr sz="24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0" name="Google Shape;2220;p46"/>
          <p:cNvSpPr txBox="1">
            <a:spLocks noGrp="1"/>
          </p:cNvSpPr>
          <p:nvPr>
            <p:ph type="title"/>
          </p:nvPr>
        </p:nvSpPr>
        <p:spPr>
          <a:xfrm>
            <a:off x="294492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2221" name="Google Shape;2221;p46"/>
          <p:cNvGrpSpPr/>
          <p:nvPr/>
        </p:nvGrpSpPr>
        <p:grpSpPr>
          <a:xfrm>
            <a:off x="1440309" y="1687093"/>
            <a:ext cx="734138" cy="762042"/>
            <a:chOff x="2079300" y="4399325"/>
            <a:chExt cx="489850" cy="483100"/>
          </a:xfrm>
        </p:grpSpPr>
        <p:sp>
          <p:nvSpPr>
            <p:cNvPr id="2222" name="Google Shape;2222;p46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23" name="Google Shape;2223;p46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224" name="Google Shape;2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388" y="1401897"/>
            <a:ext cx="1171600" cy="1332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5" name="Google Shape;2225;p46"/>
          <p:cNvGrpSpPr/>
          <p:nvPr/>
        </p:nvGrpSpPr>
        <p:grpSpPr>
          <a:xfrm>
            <a:off x="6623421" y="1687311"/>
            <a:ext cx="944605" cy="832290"/>
            <a:chOff x="-62890750" y="2296300"/>
            <a:chExt cx="330825" cy="317450"/>
          </a:xfrm>
        </p:grpSpPr>
        <p:sp>
          <p:nvSpPr>
            <p:cNvPr id="2226" name="Google Shape;2226;p46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6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6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3" name="Google Shape;22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75" y="1000600"/>
            <a:ext cx="7282424" cy="3369275"/>
          </a:xfrm>
          <a:prstGeom prst="rect">
            <a:avLst/>
          </a:prstGeom>
          <a:noFill/>
          <a:ln w="9525" cap="flat" cmpd="sng">
            <a:solidFill>
              <a:srgbClr val="1D1D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4" name="Google Shape;2234;p47"/>
          <p:cNvSpPr txBox="1"/>
          <p:nvPr/>
        </p:nvSpPr>
        <p:spPr>
          <a:xfrm>
            <a:off x="3791550" y="401700"/>
            <a:ext cx="24315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Next Steps</a:t>
            </a:r>
            <a:endParaRPr sz="24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8"/>
          <p:cNvSpPr txBox="1">
            <a:spLocks noGrp="1"/>
          </p:cNvSpPr>
          <p:nvPr>
            <p:ph type="title"/>
          </p:nvPr>
        </p:nvSpPr>
        <p:spPr>
          <a:xfrm>
            <a:off x="2098500" y="712436"/>
            <a:ext cx="4947000" cy="27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49"/>
          <p:cNvSpPr txBox="1">
            <a:spLocks noGrp="1"/>
          </p:cNvSpPr>
          <p:nvPr>
            <p:ph type="title"/>
          </p:nvPr>
        </p:nvSpPr>
        <p:spPr>
          <a:xfrm>
            <a:off x="1998450" y="1656748"/>
            <a:ext cx="5147100" cy="20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Appendix 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50"/>
          <p:cNvSpPr txBox="1">
            <a:spLocks noGrp="1"/>
          </p:cNvSpPr>
          <p:nvPr>
            <p:ph type="title"/>
          </p:nvPr>
        </p:nvSpPr>
        <p:spPr>
          <a:xfrm>
            <a:off x="1823550" y="191953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1-SEO Options</a:t>
            </a:r>
            <a:endParaRPr/>
          </a:p>
        </p:txBody>
      </p:sp>
      <p:sp>
        <p:nvSpPr>
          <p:cNvPr id="2250" name="Google Shape;2250;p50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2251" name="Google Shape;22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75" y="862600"/>
            <a:ext cx="5660175" cy="4074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2" name="Google Shape;2252;p50"/>
          <p:cNvGrpSpPr/>
          <p:nvPr/>
        </p:nvGrpSpPr>
        <p:grpSpPr>
          <a:xfrm>
            <a:off x="7392778" y="3756038"/>
            <a:ext cx="809911" cy="572696"/>
            <a:chOff x="1487200" y="4993750"/>
            <a:chExt cx="483125" cy="483125"/>
          </a:xfrm>
        </p:grpSpPr>
        <p:sp>
          <p:nvSpPr>
            <p:cNvPr id="2253" name="Google Shape;2253;p50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54" name="Google Shape;2254;p50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51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2 - JEMSU Bid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0" name="Google Shape;22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01" y="1450650"/>
            <a:ext cx="8460525" cy="19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34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1695" name="Google Shape;1695;p34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1696" name="Google Shape;1696;p34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4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8" name="Google Shape;1698;p34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1699" name="Google Shape;1699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00" name="Google Shape;1700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01" name="Google Shape;1701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702" name="Google Shape;1702;p34"/>
          <p:cNvGrpSpPr/>
          <p:nvPr/>
        </p:nvGrpSpPr>
        <p:grpSpPr>
          <a:xfrm>
            <a:off x="731647" y="1608323"/>
            <a:ext cx="635100" cy="733490"/>
            <a:chOff x="731647" y="1650460"/>
            <a:chExt cx="635100" cy="733490"/>
          </a:xfrm>
        </p:grpSpPr>
        <p:grpSp>
          <p:nvGrpSpPr>
            <p:cNvPr id="1703" name="Google Shape;1703;p34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1704" name="Google Shape;1704;p34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4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34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1707" name="Google Shape;1707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08" name="Google Shape;1708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09" name="Google Shape;1709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710" name="Google Shape;1710;p34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1711" name="Google Shape;1711;p34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1712" name="Google Shape;1712;p34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4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4" name="Google Shape;1714;p34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1715" name="Google Shape;1715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16" name="Google Shape;1716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17" name="Google Shape;1717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718" name="Google Shape;1718;p34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1719" name="Google Shape;1719;p34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1720" name="Google Shape;1720;p34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4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4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1723" name="Google Shape;1723;p3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24" name="Google Shape;1724;p3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725" name="Google Shape;1725;p3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1726" name="Google Shape;1726;p34"/>
          <p:cNvSpPr txBox="1">
            <a:spLocks noGrp="1"/>
          </p:cNvSpPr>
          <p:nvPr>
            <p:ph type="title"/>
          </p:nvPr>
        </p:nvSpPr>
        <p:spPr>
          <a:xfrm>
            <a:off x="5806550" y="237775"/>
            <a:ext cx="29622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Executive Summary</a:t>
            </a:r>
            <a:endParaRPr sz="3300" b="1"/>
          </a:p>
        </p:txBody>
      </p:sp>
      <p:sp>
        <p:nvSpPr>
          <p:cNvPr id="1727" name="Google Shape;1727;p34"/>
          <p:cNvSpPr txBox="1">
            <a:spLocks noGrp="1"/>
          </p:cNvSpPr>
          <p:nvPr>
            <p:ph type="subTitle" idx="2"/>
          </p:nvPr>
        </p:nvSpPr>
        <p:spPr>
          <a:xfrm>
            <a:off x="1664200" y="713225"/>
            <a:ext cx="3981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Targeting to expand sales to 950 new licenses by focusing on the new business sector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28" name="Google Shape;1728;p34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Goal</a:t>
            </a:r>
            <a:endParaRPr/>
          </a:p>
        </p:txBody>
      </p:sp>
      <p:sp>
        <p:nvSpPr>
          <p:cNvPr id="1729" name="Google Shape;1729;p34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Product/Market Fit</a:t>
            </a:r>
            <a:endParaRPr/>
          </a:p>
        </p:txBody>
      </p:sp>
      <p:sp>
        <p:nvSpPr>
          <p:cNvPr id="1730" name="Google Shape;1730;p34"/>
          <p:cNvSpPr txBox="1">
            <a:spLocks noGrp="1"/>
          </p:cNvSpPr>
          <p:nvPr>
            <p:ph type="subTitle" idx="4"/>
          </p:nvPr>
        </p:nvSpPr>
        <p:spPr>
          <a:xfrm>
            <a:off x="1664200" y="1792225"/>
            <a:ext cx="3862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Identified small businesses and less technology  efficient organizations</a:t>
            </a:r>
            <a:endParaRPr/>
          </a:p>
        </p:txBody>
      </p:sp>
      <p:sp>
        <p:nvSpPr>
          <p:cNvPr id="1731" name="Google Shape;1731;p34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Plans</a:t>
            </a:r>
            <a:endParaRPr/>
          </a:p>
        </p:txBody>
      </p:sp>
      <p:sp>
        <p:nvSpPr>
          <p:cNvPr id="1732" name="Google Shape;1732;p34"/>
          <p:cNvSpPr txBox="1">
            <a:spLocks noGrp="1"/>
          </p:cNvSpPr>
          <p:nvPr>
            <p:ph type="subTitle" idx="6"/>
          </p:nvPr>
        </p:nvSpPr>
        <p:spPr>
          <a:xfrm>
            <a:off x="1664200" y="2871225"/>
            <a:ext cx="4038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Provide three different marketing plan budgets</a:t>
            </a:r>
            <a:endParaRPr/>
          </a:p>
        </p:txBody>
      </p:sp>
      <p:sp>
        <p:nvSpPr>
          <p:cNvPr id="1733" name="Google Shape;1733;p34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Strategy</a:t>
            </a:r>
            <a:endParaRPr/>
          </a:p>
        </p:txBody>
      </p:sp>
      <p:sp>
        <p:nvSpPr>
          <p:cNvPr id="1734" name="Google Shape;1734;p34"/>
          <p:cNvSpPr txBox="1">
            <a:spLocks noGrp="1"/>
          </p:cNvSpPr>
          <p:nvPr>
            <p:ph type="subTitle" idx="8"/>
          </p:nvPr>
        </p:nvSpPr>
        <p:spPr>
          <a:xfrm>
            <a:off x="1664194" y="3950200"/>
            <a:ext cx="45237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cohesive marketing funnel encompassing different mediums to promote the licensing business model for the software</a:t>
            </a:r>
            <a:endParaRPr/>
          </a:p>
        </p:txBody>
      </p:sp>
      <p:sp>
        <p:nvSpPr>
          <p:cNvPr id="1735" name="Google Shape;1735;p34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36" name="Google Shape;1736;p34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7" name="Google Shape;1737;p34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38" name="Google Shape;1738;p34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5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3 - JEMSU Bid 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6" name="Google Shape;2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75" y="1172650"/>
            <a:ext cx="8528450" cy="26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53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4 - SEODiscovery Bid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2" name="Google Shape;22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75" y="786875"/>
            <a:ext cx="7120641" cy="43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35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Milestones</a:t>
            </a:r>
            <a:endParaRPr/>
          </a:p>
        </p:txBody>
      </p:sp>
      <p:sp>
        <p:nvSpPr>
          <p:cNvPr id="1744" name="Google Shape;1744;p35"/>
          <p:cNvSpPr txBox="1"/>
          <p:nvPr/>
        </p:nvSpPr>
        <p:spPr>
          <a:xfrm>
            <a:off x="1005450" y="1054300"/>
            <a:ext cx="22194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Caelus’ challenge and opportunity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45" name="Google Shape;1745;p35"/>
          <p:cNvSpPr txBox="1"/>
          <p:nvPr/>
        </p:nvSpPr>
        <p:spPr>
          <a:xfrm>
            <a:off x="4233400" y="1054300"/>
            <a:ext cx="23151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Identifying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target market and mapping the customer journey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1600"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46" name="Google Shape;1746;p35"/>
          <p:cNvSpPr txBox="1"/>
          <p:nvPr/>
        </p:nvSpPr>
        <p:spPr>
          <a:xfrm>
            <a:off x="26433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Identifying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Competitors, SWOT Analysis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47" name="Google Shape;1747;p35"/>
          <p:cNvSpPr txBox="1"/>
          <p:nvPr/>
        </p:nvSpPr>
        <p:spPr>
          <a:xfrm>
            <a:off x="5919150" y="3609325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Go-to-market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strategy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748" name="Google Shape;1748;p35"/>
          <p:cNvGrpSpPr/>
          <p:nvPr/>
        </p:nvGrpSpPr>
        <p:grpSpPr>
          <a:xfrm>
            <a:off x="1620199" y="2106974"/>
            <a:ext cx="5900364" cy="1517351"/>
            <a:chOff x="1621724" y="2106974"/>
            <a:chExt cx="5900364" cy="1517351"/>
          </a:xfrm>
        </p:grpSpPr>
        <p:grpSp>
          <p:nvGrpSpPr>
            <p:cNvPr id="1749" name="Google Shape;1749;p35"/>
            <p:cNvGrpSpPr/>
            <p:nvPr/>
          </p:nvGrpSpPr>
          <p:grpSpPr>
            <a:xfrm>
              <a:off x="2604811" y="2884996"/>
              <a:ext cx="4021725" cy="538"/>
              <a:chOff x="3762462" y="2553002"/>
              <a:chExt cx="1121570" cy="150"/>
            </a:xfrm>
          </p:grpSpPr>
          <p:cxnSp>
            <p:nvCxnSpPr>
              <p:cNvPr id="1750" name="Google Shape;1750;p35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1" name="Google Shape;1751;p35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2" name="Google Shape;1752;p35"/>
              <p:cNvCxnSpPr>
                <a:stCxn id="1753" idx="6"/>
                <a:endCxn id="1754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55" name="Google Shape;1755;p35"/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56" name="Google Shape;1756;p35"/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1754" name="Google Shape;1754;p35"/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58" name="Google Shape;1758;p35"/>
            <p:cNvCxnSpPr>
              <a:stCxn id="1759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0" name="Google Shape;1760;p35"/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1761" name="Google Shape;1761;p35"/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62" name="Google Shape;1762;p35"/>
            <p:cNvCxnSpPr/>
            <p:nvPr/>
          </p:nvCxnSpPr>
          <p:spPr>
            <a:xfrm>
              <a:off x="7031106" y="3186309"/>
              <a:ext cx="0" cy="3571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3" name="Google Shape;1763;p35"/>
            <p:cNvGrpSpPr/>
            <p:nvPr/>
          </p:nvGrpSpPr>
          <p:grpSpPr>
            <a:xfrm>
              <a:off x="6539045" y="2393178"/>
              <a:ext cx="983044" cy="983044"/>
              <a:chOff x="6626363" y="2480342"/>
              <a:chExt cx="808956" cy="808956"/>
            </a:xfrm>
          </p:grpSpPr>
          <p:sp>
            <p:nvSpPr>
              <p:cNvPr id="1764" name="Google Shape;1764;p35"/>
              <p:cNvSpPr/>
              <p:nvPr/>
            </p:nvSpPr>
            <p:spPr>
              <a:xfrm>
                <a:off x="6626363" y="2480342"/>
                <a:ext cx="808956" cy="808956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5"/>
              <p:cNvSpPr/>
              <p:nvPr/>
            </p:nvSpPr>
            <p:spPr>
              <a:xfrm>
                <a:off x="6729729" y="2583719"/>
                <a:ext cx="602414" cy="60241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66" name="Google Shape;1766;p35"/>
            <p:cNvCxnSpPr>
              <a:stCxn id="1767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8" name="Google Shape;1768;p35"/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1753" name="Google Shape;1753;p35"/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5"/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9" name="Google Shape;1769;p35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35"/>
          <p:cNvSpPr txBox="1"/>
          <p:nvPr/>
        </p:nvSpPr>
        <p:spPr>
          <a:xfrm>
            <a:off x="1762947" y="2723910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endParaRPr sz="24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74" name="Google Shape;1774;p35"/>
          <p:cNvSpPr txBox="1"/>
          <p:nvPr/>
        </p:nvSpPr>
        <p:spPr>
          <a:xfrm>
            <a:off x="34008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" sz="20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endParaRPr sz="20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75" name="Google Shape;1775;p35"/>
          <p:cNvSpPr txBox="1"/>
          <p:nvPr/>
        </p:nvSpPr>
        <p:spPr>
          <a:xfrm>
            <a:off x="50387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</a:t>
            </a:r>
            <a:endParaRPr sz="20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76" name="Google Shape;1776;p35"/>
          <p:cNvSpPr txBox="1"/>
          <p:nvPr/>
        </p:nvSpPr>
        <p:spPr>
          <a:xfrm>
            <a:off x="66766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</a:t>
            </a:r>
            <a:endParaRPr sz="2000" b="1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3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Caelus Kyle’s Start Up</a:t>
            </a:r>
            <a:endParaRPr/>
          </a:p>
        </p:txBody>
      </p:sp>
      <p:grpSp>
        <p:nvGrpSpPr>
          <p:cNvPr id="1782" name="Google Shape;1782;p36"/>
          <p:cNvGrpSpPr/>
          <p:nvPr/>
        </p:nvGrpSpPr>
        <p:grpSpPr>
          <a:xfrm>
            <a:off x="1980375" y="1608188"/>
            <a:ext cx="5183250" cy="3541786"/>
            <a:chOff x="277900" y="420125"/>
            <a:chExt cx="6852525" cy="4682425"/>
          </a:xfrm>
        </p:grpSpPr>
        <p:sp>
          <p:nvSpPr>
            <p:cNvPr id="1783" name="Google Shape;1783;p36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6"/>
            <p:cNvSpPr/>
            <p:nvPr/>
          </p:nvSpPr>
          <p:spPr>
            <a:xfrm>
              <a:off x="48216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6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6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6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6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6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6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6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6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6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6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6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6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6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6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6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6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6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6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6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6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6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6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6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6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6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6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6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6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6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6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6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6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6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6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6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6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6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6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6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6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6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6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6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6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6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6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6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6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6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6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6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6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6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4" name="Google Shape;1974;p36"/>
          <p:cNvSpPr txBox="1">
            <a:spLocks noGrp="1"/>
          </p:cNvSpPr>
          <p:nvPr>
            <p:ph type="subTitle" idx="2"/>
          </p:nvPr>
        </p:nvSpPr>
        <p:spPr>
          <a:xfrm>
            <a:off x="3749050" y="1036723"/>
            <a:ext cx="16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James, CEO</a:t>
            </a:r>
            <a:endParaRPr/>
          </a:p>
        </p:txBody>
      </p:sp>
      <p:sp>
        <p:nvSpPr>
          <p:cNvPr id="1975" name="Google Shape;1975;p36"/>
          <p:cNvSpPr txBox="1">
            <a:spLocks noGrp="1"/>
          </p:cNvSpPr>
          <p:nvPr>
            <p:ph type="subTitle" idx="1"/>
          </p:nvPr>
        </p:nvSpPr>
        <p:spPr>
          <a:xfrm>
            <a:off x="6217925" y="1151000"/>
            <a:ext cx="16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Doe,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CMO</a:t>
            </a:r>
            <a:endParaRPr/>
          </a:p>
        </p:txBody>
      </p:sp>
      <p:sp>
        <p:nvSpPr>
          <p:cNvPr id="1976" name="Google Shape;1976;p36"/>
          <p:cNvSpPr txBox="1">
            <a:spLocks noGrp="1"/>
          </p:cNvSpPr>
          <p:nvPr>
            <p:ph type="subTitle" idx="3"/>
          </p:nvPr>
        </p:nvSpPr>
        <p:spPr>
          <a:xfrm>
            <a:off x="1289300" y="1153125"/>
            <a:ext cx="163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Patterson, CFO</a:t>
            </a:r>
            <a:endParaRPr/>
          </a:p>
        </p:txBody>
      </p:sp>
      <p:sp>
        <p:nvSpPr>
          <p:cNvPr id="1977" name="Google Shape;1977;p36"/>
          <p:cNvSpPr txBox="1">
            <a:spLocks noGrp="1"/>
          </p:cNvSpPr>
          <p:nvPr>
            <p:ph type="subTitle" idx="4"/>
          </p:nvPr>
        </p:nvSpPr>
        <p:spPr>
          <a:xfrm>
            <a:off x="6217925" y="1799900"/>
            <a:ext cx="16368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“Let’s run a survey to find out what our customers most and least prefer?”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78" name="Google Shape;1978;p3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completely agree. I’ll research survey platforms tonight.”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79" name="Google Shape;1979;p36"/>
          <p:cNvSpPr txBox="1">
            <a:spLocks noGrp="1"/>
          </p:cNvSpPr>
          <p:nvPr>
            <p:ph type="subTitle" idx="6"/>
          </p:nvPr>
        </p:nvSpPr>
        <p:spPr>
          <a:xfrm>
            <a:off x="1289300" y="1828500"/>
            <a:ext cx="16368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“That’s a great idea. It would give us clarity on where to focus our efforts”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980" name="Google Shape;1980;p36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1981" name="Google Shape;1981;p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36"/>
          <p:cNvGrpSpPr/>
          <p:nvPr/>
        </p:nvGrpSpPr>
        <p:grpSpPr>
          <a:xfrm>
            <a:off x="4484519" y="1624773"/>
            <a:ext cx="175013" cy="27000"/>
            <a:chOff x="5662375" y="212375"/>
            <a:chExt cx="175013" cy="27000"/>
          </a:xfrm>
        </p:grpSpPr>
        <p:sp>
          <p:nvSpPr>
            <p:cNvPr id="1985" name="Google Shape;1985;p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8" name="Google Shape;1988;p36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1989" name="Google Shape;1989;p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36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1993" name="Google Shape;1993;p36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1" name="Google Shape;2001;p36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002" name="Google Shape;2002;p36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6" name="Google Shape;2006;p36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007" name="Google Shape;2007;p36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37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2018" name="Google Shape;20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7600"/>
            <a:ext cx="8839200" cy="22304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9" name="Google Shape;2019;p37"/>
          <p:cNvSpPr txBox="1"/>
          <p:nvPr/>
        </p:nvSpPr>
        <p:spPr>
          <a:xfrm>
            <a:off x="152400" y="3387500"/>
            <a:ext cx="2294400" cy="1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Kyle wants to perform a MaxDiff Survey.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He searches for the easy to use survey software.</a:t>
            </a:r>
            <a:endParaRPr b="1"/>
          </a:p>
        </p:txBody>
      </p:sp>
      <p:sp>
        <p:nvSpPr>
          <p:cNvPr id="2020" name="Google Shape;2020;p37"/>
          <p:cNvSpPr txBox="1"/>
          <p:nvPr/>
        </p:nvSpPr>
        <p:spPr>
          <a:xfrm>
            <a:off x="2867725" y="3387500"/>
            <a:ext cx="2519400" cy="1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Search shows a list with names like Qualtrics, Sawtooth, Google Forms etc.</a:t>
            </a:r>
            <a:endParaRPr b="1"/>
          </a:p>
        </p:txBody>
      </p:sp>
      <p:sp>
        <p:nvSpPr>
          <p:cNvPr id="2021" name="Google Shape;2021;p37"/>
          <p:cNvSpPr txBox="1"/>
          <p:nvPr/>
        </p:nvSpPr>
        <p:spPr>
          <a:xfrm>
            <a:off x="5788275" y="3467600"/>
            <a:ext cx="3203400" cy="1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Kyle goes ahead and selects one of these softwares for his MaxDiff Survey although it was difficult to use and costs a lot.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38"/>
          <p:cNvSpPr txBox="1">
            <a:spLocks noGrp="1"/>
          </p:cNvSpPr>
          <p:nvPr>
            <p:ph type="title"/>
          </p:nvPr>
        </p:nvSpPr>
        <p:spPr>
          <a:xfrm>
            <a:off x="1568775" y="321025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Ideal Solution</a:t>
            </a:r>
            <a:endParaRPr/>
          </a:p>
        </p:txBody>
      </p:sp>
      <p:pic>
        <p:nvPicPr>
          <p:cNvPr id="2027" name="Google Shape;20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800" y="916825"/>
            <a:ext cx="7169349" cy="41053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39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Kyle, Caelus stands out on Price</a:t>
            </a:r>
            <a:endParaRPr/>
          </a:p>
        </p:txBody>
      </p:sp>
      <p:graphicFrame>
        <p:nvGraphicFramePr>
          <p:cNvPr id="2033" name="Google Shape;2033;p39"/>
          <p:cNvGraphicFramePr/>
          <p:nvPr/>
        </p:nvGraphicFramePr>
        <p:xfrm>
          <a:off x="1356563" y="11847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{C32EA9A7-FCD2-42AE-890D-7C0580FF4FDA}</a:tableStyleId>
              </a:tblPr>
              <a:tblGrid>
                <a:gridCol w="130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4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Price</a:t>
                      </a:r>
                      <a:endParaRPr sz="16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Product Specs</a:t>
                      </a:r>
                      <a:endParaRPr sz="16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Features</a:t>
                      </a:r>
                      <a:endParaRPr sz="16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Services</a:t>
                      </a:r>
                      <a:endParaRPr sz="16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95959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Caelus</a:t>
                      </a:r>
                      <a:endParaRPr b="1">
                        <a:solidFill>
                          <a:srgbClr val="595959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95959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Survey Monkey</a:t>
                      </a:r>
                      <a:endParaRPr b="1">
                        <a:solidFill>
                          <a:srgbClr val="595959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95959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Google Forms</a:t>
                      </a:r>
                      <a:endParaRPr b="1">
                        <a:solidFill>
                          <a:srgbClr val="595959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95959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Sawtooth</a:t>
                      </a:r>
                      <a:endParaRPr b="1">
                        <a:solidFill>
                          <a:srgbClr val="595959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95959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Qualtrics</a:t>
                      </a:r>
                      <a:endParaRPr b="1">
                        <a:solidFill>
                          <a:srgbClr val="595959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34" name="Google Shape;2034;p39"/>
          <p:cNvGrpSpPr/>
          <p:nvPr/>
        </p:nvGrpSpPr>
        <p:grpSpPr>
          <a:xfrm>
            <a:off x="4527628" y="2018104"/>
            <a:ext cx="202574" cy="202526"/>
            <a:chOff x="2081650" y="4993750"/>
            <a:chExt cx="483125" cy="483125"/>
          </a:xfrm>
        </p:grpSpPr>
        <p:sp>
          <p:nvSpPr>
            <p:cNvPr id="2035" name="Google Shape;2035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6" name="Google Shape;2036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37" name="Google Shape;2037;p39"/>
          <p:cNvGrpSpPr/>
          <p:nvPr/>
        </p:nvGrpSpPr>
        <p:grpSpPr>
          <a:xfrm>
            <a:off x="7133213" y="2018104"/>
            <a:ext cx="202574" cy="202526"/>
            <a:chOff x="2081650" y="4993750"/>
            <a:chExt cx="483125" cy="483125"/>
          </a:xfrm>
        </p:grpSpPr>
        <p:sp>
          <p:nvSpPr>
            <p:cNvPr id="2038" name="Google Shape;2038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9" name="Google Shape;2039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40" name="Google Shape;2040;p39"/>
          <p:cNvGrpSpPr/>
          <p:nvPr/>
        </p:nvGrpSpPr>
        <p:grpSpPr>
          <a:xfrm>
            <a:off x="5790603" y="2018104"/>
            <a:ext cx="202574" cy="202526"/>
            <a:chOff x="2081650" y="4993750"/>
            <a:chExt cx="483125" cy="483125"/>
          </a:xfrm>
        </p:grpSpPr>
        <p:sp>
          <p:nvSpPr>
            <p:cNvPr id="2041" name="Google Shape;2041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2" name="Google Shape;2042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43" name="Google Shape;2043;p39"/>
          <p:cNvGrpSpPr/>
          <p:nvPr/>
        </p:nvGrpSpPr>
        <p:grpSpPr>
          <a:xfrm>
            <a:off x="3237596" y="3102554"/>
            <a:ext cx="202574" cy="202526"/>
            <a:chOff x="1487200" y="4993750"/>
            <a:chExt cx="483125" cy="483125"/>
          </a:xfrm>
        </p:grpSpPr>
        <p:sp>
          <p:nvSpPr>
            <p:cNvPr id="2044" name="Google Shape;2044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5" name="Google Shape;2045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46" name="Google Shape;2046;p39"/>
          <p:cNvGrpSpPr/>
          <p:nvPr/>
        </p:nvGrpSpPr>
        <p:grpSpPr>
          <a:xfrm>
            <a:off x="5790609" y="3102554"/>
            <a:ext cx="202574" cy="202526"/>
            <a:chOff x="1487200" y="4993750"/>
            <a:chExt cx="483125" cy="483125"/>
          </a:xfrm>
        </p:grpSpPr>
        <p:sp>
          <p:nvSpPr>
            <p:cNvPr id="2047" name="Google Shape;2047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8" name="Google Shape;2048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49" name="Google Shape;2049;p39"/>
          <p:cNvGrpSpPr/>
          <p:nvPr/>
        </p:nvGrpSpPr>
        <p:grpSpPr>
          <a:xfrm>
            <a:off x="5829771" y="3530509"/>
            <a:ext cx="202574" cy="202526"/>
            <a:chOff x="1487200" y="4993750"/>
            <a:chExt cx="483125" cy="483125"/>
          </a:xfrm>
        </p:grpSpPr>
        <p:sp>
          <p:nvSpPr>
            <p:cNvPr id="2050" name="Google Shape;2050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1" name="Google Shape;2051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52" name="Google Shape;2052;p39"/>
          <p:cNvGrpSpPr/>
          <p:nvPr/>
        </p:nvGrpSpPr>
        <p:grpSpPr>
          <a:xfrm>
            <a:off x="4547721" y="3606709"/>
            <a:ext cx="202574" cy="202526"/>
            <a:chOff x="1487200" y="4993750"/>
            <a:chExt cx="483125" cy="483125"/>
          </a:xfrm>
        </p:grpSpPr>
        <p:sp>
          <p:nvSpPr>
            <p:cNvPr id="2053" name="Google Shape;2053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4" name="Google Shape;2054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55" name="Google Shape;2055;p39"/>
          <p:cNvGrpSpPr/>
          <p:nvPr/>
        </p:nvGrpSpPr>
        <p:grpSpPr>
          <a:xfrm>
            <a:off x="3228728" y="3536409"/>
            <a:ext cx="202574" cy="202526"/>
            <a:chOff x="2081650" y="4993750"/>
            <a:chExt cx="483125" cy="483125"/>
          </a:xfrm>
        </p:grpSpPr>
        <p:sp>
          <p:nvSpPr>
            <p:cNvPr id="2056" name="Google Shape;2056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7" name="Google Shape;2057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58" name="Google Shape;2058;p39"/>
          <p:cNvGrpSpPr/>
          <p:nvPr/>
        </p:nvGrpSpPr>
        <p:grpSpPr>
          <a:xfrm>
            <a:off x="4518878" y="3073309"/>
            <a:ext cx="202574" cy="202526"/>
            <a:chOff x="2081650" y="4993750"/>
            <a:chExt cx="483125" cy="483125"/>
          </a:xfrm>
        </p:grpSpPr>
        <p:sp>
          <p:nvSpPr>
            <p:cNvPr id="2059" name="Google Shape;2059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0" name="Google Shape;2060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61" name="Google Shape;2061;p39"/>
          <p:cNvGrpSpPr/>
          <p:nvPr/>
        </p:nvGrpSpPr>
        <p:grpSpPr>
          <a:xfrm>
            <a:off x="3252328" y="4046439"/>
            <a:ext cx="202574" cy="202526"/>
            <a:chOff x="2081650" y="4993750"/>
            <a:chExt cx="483125" cy="483125"/>
          </a:xfrm>
        </p:grpSpPr>
        <p:sp>
          <p:nvSpPr>
            <p:cNvPr id="2062" name="Google Shape;2062;p39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3" name="Google Shape;2063;p39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64" name="Google Shape;2064;p39"/>
          <p:cNvGrpSpPr/>
          <p:nvPr/>
        </p:nvGrpSpPr>
        <p:grpSpPr>
          <a:xfrm>
            <a:off x="3252321" y="2065239"/>
            <a:ext cx="202574" cy="202526"/>
            <a:chOff x="1487200" y="4993750"/>
            <a:chExt cx="483125" cy="483125"/>
          </a:xfrm>
        </p:grpSpPr>
        <p:sp>
          <p:nvSpPr>
            <p:cNvPr id="2065" name="Google Shape;2065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6" name="Google Shape;2066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67" name="Google Shape;2067;p39"/>
          <p:cNvGrpSpPr/>
          <p:nvPr/>
        </p:nvGrpSpPr>
        <p:grpSpPr>
          <a:xfrm>
            <a:off x="7133213" y="2598639"/>
            <a:ext cx="202574" cy="202526"/>
            <a:chOff x="1487200" y="4993750"/>
            <a:chExt cx="483125" cy="483125"/>
          </a:xfrm>
        </p:grpSpPr>
        <p:sp>
          <p:nvSpPr>
            <p:cNvPr id="2068" name="Google Shape;2068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9" name="Google Shape;2069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0" name="Google Shape;2070;p39"/>
          <p:cNvGrpSpPr/>
          <p:nvPr/>
        </p:nvGrpSpPr>
        <p:grpSpPr>
          <a:xfrm>
            <a:off x="7138521" y="3530509"/>
            <a:ext cx="202574" cy="202526"/>
            <a:chOff x="1487200" y="4993750"/>
            <a:chExt cx="483125" cy="483125"/>
          </a:xfrm>
        </p:grpSpPr>
        <p:sp>
          <p:nvSpPr>
            <p:cNvPr id="2071" name="Google Shape;2071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2" name="Google Shape;2072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3" name="Google Shape;2073;p39"/>
          <p:cNvGrpSpPr/>
          <p:nvPr/>
        </p:nvGrpSpPr>
        <p:grpSpPr>
          <a:xfrm>
            <a:off x="3228734" y="2598639"/>
            <a:ext cx="202574" cy="202526"/>
            <a:chOff x="1487200" y="4993750"/>
            <a:chExt cx="483125" cy="483125"/>
          </a:xfrm>
        </p:grpSpPr>
        <p:sp>
          <p:nvSpPr>
            <p:cNvPr id="2074" name="Google Shape;2074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5" name="Google Shape;2075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6" name="Google Shape;2076;p39"/>
          <p:cNvGrpSpPr/>
          <p:nvPr/>
        </p:nvGrpSpPr>
        <p:grpSpPr>
          <a:xfrm>
            <a:off x="4562234" y="2545689"/>
            <a:ext cx="202574" cy="202526"/>
            <a:chOff x="1487200" y="4993750"/>
            <a:chExt cx="483125" cy="483125"/>
          </a:xfrm>
        </p:grpSpPr>
        <p:sp>
          <p:nvSpPr>
            <p:cNvPr id="2077" name="Google Shape;2077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8" name="Google Shape;2078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9" name="Google Shape;2079;p39"/>
          <p:cNvGrpSpPr/>
          <p:nvPr/>
        </p:nvGrpSpPr>
        <p:grpSpPr>
          <a:xfrm>
            <a:off x="5819534" y="2598639"/>
            <a:ext cx="202574" cy="202526"/>
            <a:chOff x="1487200" y="4993750"/>
            <a:chExt cx="483125" cy="483125"/>
          </a:xfrm>
        </p:grpSpPr>
        <p:sp>
          <p:nvSpPr>
            <p:cNvPr id="2080" name="Google Shape;2080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1" name="Google Shape;2081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82" name="Google Shape;2082;p39"/>
          <p:cNvGrpSpPr/>
          <p:nvPr/>
        </p:nvGrpSpPr>
        <p:grpSpPr>
          <a:xfrm>
            <a:off x="7162209" y="3026354"/>
            <a:ext cx="202574" cy="202526"/>
            <a:chOff x="1487200" y="4993750"/>
            <a:chExt cx="483125" cy="483125"/>
          </a:xfrm>
        </p:grpSpPr>
        <p:sp>
          <p:nvSpPr>
            <p:cNvPr id="2083" name="Google Shape;2083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4" name="Google Shape;2084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85" name="Google Shape;2085;p39"/>
          <p:cNvGrpSpPr/>
          <p:nvPr/>
        </p:nvGrpSpPr>
        <p:grpSpPr>
          <a:xfrm>
            <a:off x="4547721" y="4052309"/>
            <a:ext cx="202574" cy="202526"/>
            <a:chOff x="1487200" y="4993750"/>
            <a:chExt cx="483125" cy="483125"/>
          </a:xfrm>
        </p:grpSpPr>
        <p:sp>
          <p:nvSpPr>
            <p:cNvPr id="2086" name="Google Shape;2086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7" name="Google Shape;2087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88" name="Google Shape;2088;p39"/>
          <p:cNvGrpSpPr/>
          <p:nvPr/>
        </p:nvGrpSpPr>
        <p:grpSpPr>
          <a:xfrm>
            <a:off x="5843121" y="4063909"/>
            <a:ext cx="202574" cy="202526"/>
            <a:chOff x="1487200" y="4993750"/>
            <a:chExt cx="483125" cy="483125"/>
          </a:xfrm>
        </p:grpSpPr>
        <p:sp>
          <p:nvSpPr>
            <p:cNvPr id="2089" name="Google Shape;2089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0" name="Google Shape;2090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91" name="Google Shape;2091;p39"/>
          <p:cNvGrpSpPr/>
          <p:nvPr/>
        </p:nvGrpSpPr>
        <p:grpSpPr>
          <a:xfrm>
            <a:off x="7138521" y="4063909"/>
            <a:ext cx="202574" cy="202526"/>
            <a:chOff x="1487200" y="4993750"/>
            <a:chExt cx="483125" cy="483125"/>
          </a:xfrm>
        </p:grpSpPr>
        <p:sp>
          <p:nvSpPr>
            <p:cNvPr id="2092" name="Google Shape;2092;p39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3" name="Google Shape;2093;p39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40"/>
          <p:cNvSpPr txBox="1">
            <a:spLocks noGrp="1"/>
          </p:cNvSpPr>
          <p:nvPr>
            <p:ph type="subTitle" idx="4"/>
          </p:nvPr>
        </p:nvSpPr>
        <p:spPr>
          <a:xfrm>
            <a:off x="5555275" y="3086300"/>
            <a:ext cx="2038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interpret data and heat map 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99" name="Google Shape;2099;p40"/>
          <p:cNvSpPr txBox="1">
            <a:spLocks noGrp="1"/>
          </p:cNvSpPr>
          <p:nvPr>
            <p:ph type="title"/>
          </p:nvPr>
        </p:nvSpPr>
        <p:spPr>
          <a:xfrm>
            <a:off x="2208175" y="33832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Differentiates Caelus?</a:t>
            </a:r>
            <a:endParaRPr/>
          </a:p>
        </p:txBody>
      </p:sp>
      <p:sp>
        <p:nvSpPr>
          <p:cNvPr id="2100" name="Google Shape;2100;p40"/>
          <p:cNvSpPr txBox="1">
            <a:spLocks noGrp="1"/>
          </p:cNvSpPr>
          <p:nvPr>
            <p:ph type="subTitle" idx="1"/>
          </p:nvPr>
        </p:nvSpPr>
        <p:spPr>
          <a:xfrm>
            <a:off x="5555325" y="2742600"/>
            <a:ext cx="2038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In-Depth Analysis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01" name="Google Shape;2101;p40"/>
          <p:cNvSpPr txBox="1">
            <a:spLocks noGrp="1"/>
          </p:cNvSpPr>
          <p:nvPr>
            <p:ph type="subTitle" idx="2"/>
          </p:nvPr>
        </p:nvSpPr>
        <p:spPr>
          <a:xfrm>
            <a:off x="3639312" y="1634990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Ease of Use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02" name="Google Shape;2102;p40"/>
          <p:cNvSpPr txBox="1">
            <a:spLocks noGrp="1"/>
          </p:cNvSpPr>
          <p:nvPr>
            <p:ph type="subTitle" idx="3"/>
          </p:nvPr>
        </p:nvSpPr>
        <p:spPr>
          <a:xfrm>
            <a:off x="1636776" y="2256568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03" name="Google Shape;2103;p40"/>
          <p:cNvSpPr/>
          <p:nvPr/>
        </p:nvSpPr>
        <p:spPr>
          <a:xfrm>
            <a:off x="3770875" y="2765825"/>
            <a:ext cx="1602300" cy="2377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0"/>
          <p:cNvSpPr/>
          <p:nvPr/>
        </p:nvSpPr>
        <p:spPr>
          <a:xfrm>
            <a:off x="5775650" y="3873425"/>
            <a:ext cx="1602300" cy="1270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0"/>
          <p:cNvSpPr/>
          <p:nvPr/>
        </p:nvSpPr>
        <p:spPr>
          <a:xfrm>
            <a:off x="1766100" y="3386650"/>
            <a:ext cx="1602300" cy="1757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6" name="Google Shape;2106;p40"/>
          <p:cNvGrpSpPr/>
          <p:nvPr/>
        </p:nvGrpSpPr>
        <p:grpSpPr>
          <a:xfrm>
            <a:off x="2379456" y="1848598"/>
            <a:ext cx="375591" cy="374060"/>
            <a:chOff x="-42062025" y="2316000"/>
            <a:chExt cx="319000" cy="317700"/>
          </a:xfrm>
        </p:grpSpPr>
        <p:sp>
          <p:nvSpPr>
            <p:cNvPr id="2107" name="Google Shape;2107;p40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9" name="Google Shape;2109;p40"/>
          <p:cNvGrpSpPr/>
          <p:nvPr/>
        </p:nvGrpSpPr>
        <p:grpSpPr>
          <a:xfrm>
            <a:off x="4384259" y="1228693"/>
            <a:ext cx="375591" cy="372824"/>
            <a:chOff x="-40171725" y="2705875"/>
            <a:chExt cx="319000" cy="316650"/>
          </a:xfrm>
        </p:grpSpPr>
        <p:sp>
          <p:nvSpPr>
            <p:cNvPr id="2110" name="Google Shape;2110;p40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0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40"/>
          <p:cNvGrpSpPr/>
          <p:nvPr/>
        </p:nvGrpSpPr>
        <p:grpSpPr>
          <a:xfrm>
            <a:off x="6406789" y="2367589"/>
            <a:ext cx="340034" cy="341579"/>
            <a:chOff x="-12199250" y="2530225"/>
            <a:chExt cx="352075" cy="353675"/>
          </a:xfrm>
        </p:grpSpPr>
        <p:sp>
          <p:nvSpPr>
            <p:cNvPr id="2113" name="Google Shape;2113;p40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0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7" name="Google Shape;2117;p40"/>
          <p:cNvSpPr txBox="1">
            <a:spLocks noGrp="1"/>
          </p:cNvSpPr>
          <p:nvPr>
            <p:ph type="subTitle" idx="5"/>
          </p:nvPr>
        </p:nvSpPr>
        <p:spPr>
          <a:xfrm>
            <a:off x="3639312" y="1978676"/>
            <a:ext cx="1865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Requires no training and set up is easy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18" name="Google Shape;2118;p40"/>
          <p:cNvSpPr txBox="1">
            <a:spLocks noGrp="1"/>
          </p:cNvSpPr>
          <p:nvPr>
            <p:ph type="subTitle" idx="6"/>
          </p:nvPr>
        </p:nvSpPr>
        <p:spPr>
          <a:xfrm>
            <a:off x="1636776" y="2599873"/>
            <a:ext cx="1865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Enormous value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for the price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41"/>
          <p:cNvSpPr txBox="1">
            <a:spLocks noGrp="1"/>
          </p:cNvSpPr>
          <p:nvPr>
            <p:ph type="subTitle" idx="4"/>
          </p:nvPr>
        </p:nvSpPr>
        <p:spPr>
          <a:xfrm>
            <a:off x="3341300" y="2793775"/>
            <a:ext cx="2196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Conferences, Sales calls, Media advertising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124" name="Google Shape;2124;p41"/>
          <p:cNvSpPr txBox="1">
            <a:spLocks noGrp="1"/>
          </p:cNvSpPr>
          <p:nvPr>
            <p:ph type="subTitle" idx="5"/>
          </p:nvPr>
        </p:nvSpPr>
        <p:spPr>
          <a:xfrm>
            <a:off x="6302225" y="2297111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Positioning</a:t>
            </a:r>
            <a:endParaRPr sz="18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25" name="Google Shape;2125;p41"/>
          <p:cNvSpPr txBox="1">
            <a:spLocks noGrp="1"/>
          </p:cNvSpPr>
          <p:nvPr>
            <p:ph type="subTitle" idx="1"/>
          </p:nvPr>
        </p:nvSpPr>
        <p:spPr>
          <a:xfrm>
            <a:off x="815025" y="229709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Segmentation</a:t>
            </a:r>
            <a:endParaRPr sz="18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26" name="Google Shape;2126;p41"/>
          <p:cNvSpPr txBox="1">
            <a:spLocks noGrp="1"/>
          </p:cNvSpPr>
          <p:nvPr>
            <p:ph type="subTitle" idx="3"/>
          </p:nvPr>
        </p:nvSpPr>
        <p:spPr>
          <a:xfrm>
            <a:off x="3558614" y="2297111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Targeting</a:t>
            </a:r>
            <a:endParaRPr sz="1800"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27" name="Google Shape;2127;p41"/>
          <p:cNvSpPr txBox="1">
            <a:spLocks noGrp="1"/>
          </p:cNvSpPr>
          <p:nvPr>
            <p:ph type="subTitle" idx="6"/>
          </p:nvPr>
        </p:nvSpPr>
        <p:spPr>
          <a:xfrm>
            <a:off x="5802775" y="2793775"/>
            <a:ext cx="2826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Premium version of Google Forms/SurveyMonkey, 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For businesses striving to go to the next level in analytics.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128" name="Google Shape;2128;p41"/>
          <p:cNvSpPr txBox="1">
            <a:spLocks noGrp="1"/>
          </p:cNvSpPr>
          <p:nvPr>
            <p:ph type="subTitle" idx="2"/>
          </p:nvPr>
        </p:nvSpPr>
        <p:spPr>
          <a:xfrm>
            <a:off x="549775" y="2807250"/>
            <a:ext cx="2341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Small to Medium sized non tech-savvy businesses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sp>
        <p:nvSpPr>
          <p:cNvPr id="2129" name="Google Shape;2129;p41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STP Analysis</a:t>
            </a:r>
            <a:endParaRPr/>
          </a:p>
        </p:txBody>
      </p:sp>
      <p:sp>
        <p:nvSpPr>
          <p:cNvPr id="2130" name="Google Shape;2130;p41"/>
          <p:cNvSpPr/>
          <p:nvPr/>
        </p:nvSpPr>
        <p:spPr>
          <a:xfrm>
            <a:off x="4049177" y="1510951"/>
            <a:ext cx="754293" cy="6125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131" name="Google Shape;2131;p41"/>
          <p:cNvGrpSpPr/>
          <p:nvPr/>
        </p:nvGrpSpPr>
        <p:grpSpPr>
          <a:xfrm>
            <a:off x="6851286" y="1547545"/>
            <a:ext cx="754303" cy="576011"/>
            <a:chOff x="1487200" y="2021475"/>
            <a:chExt cx="483125" cy="483150"/>
          </a:xfrm>
        </p:grpSpPr>
        <p:sp>
          <p:nvSpPr>
            <p:cNvPr id="2132" name="Google Shape;2132;p41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34" name="Google Shape;2134;p41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35" name="Google Shape;2135;p41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36" name="Google Shape;2136;p41"/>
          <p:cNvGrpSpPr/>
          <p:nvPr/>
        </p:nvGrpSpPr>
        <p:grpSpPr>
          <a:xfrm>
            <a:off x="1320323" y="1605445"/>
            <a:ext cx="754306" cy="575982"/>
            <a:chOff x="3270550" y="832575"/>
            <a:chExt cx="499375" cy="483125"/>
          </a:xfrm>
        </p:grpSpPr>
        <p:sp>
          <p:nvSpPr>
            <p:cNvPr id="2137" name="Google Shape;2137;p41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38" name="Google Shape;2138;p41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39" name="Google Shape;2139;p41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552</Words>
  <Application>Microsoft Macintosh PowerPoint</Application>
  <PresentationFormat>On-screen Show (16:9)</PresentationFormat>
  <Paragraphs>130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Georgia</vt:lpstr>
      <vt:lpstr>Calibri</vt:lpstr>
      <vt:lpstr>Barlow Semi Condensed</vt:lpstr>
      <vt:lpstr>Lato</vt:lpstr>
      <vt:lpstr>Barlow Semi Condensed Medium</vt:lpstr>
      <vt:lpstr>Arial</vt:lpstr>
      <vt:lpstr>Fjalla One</vt:lpstr>
      <vt:lpstr>Roboto Condensed Light</vt:lpstr>
      <vt:lpstr>Technology Consulting by Slidesgo</vt:lpstr>
      <vt:lpstr>Caelus MostLeast.io</vt:lpstr>
      <vt:lpstr>Executive Summary</vt:lpstr>
      <vt:lpstr>Project Milestones</vt:lpstr>
      <vt:lpstr>Caelus Kyle’s Start Up</vt:lpstr>
      <vt:lpstr>The Problem</vt:lpstr>
      <vt:lpstr>The Ideal Solution</vt:lpstr>
      <vt:lpstr>For Kyle, Caelus stands out on Price</vt:lpstr>
      <vt:lpstr>What Differentiates Caelus?</vt:lpstr>
      <vt:lpstr>STP Analysis</vt:lpstr>
      <vt:lpstr>Pricing Model</vt:lpstr>
      <vt:lpstr>Trident Strategy</vt:lpstr>
      <vt:lpstr>Agency Options</vt:lpstr>
      <vt:lpstr>Conferences </vt:lpstr>
      <vt:lpstr>Conclusion</vt:lpstr>
      <vt:lpstr>PowerPoint Presentation</vt:lpstr>
      <vt:lpstr>Questions?</vt:lpstr>
      <vt:lpstr>Appendix </vt:lpstr>
      <vt:lpstr>Appendix 1-SEO Options</vt:lpstr>
      <vt:lpstr>Appendix 2 - JEMSU Bid 1 </vt:lpstr>
      <vt:lpstr>Appendix 3 - JEMSU Bid 2 </vt:lpstr>
      <vt:lpstr>Appendix 4 - SEODiscovery Bid 1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Caelus MostLeast.io</dc:title>
  <dc:subject/>
  <dc:creator/>
  <cp:keywords/>
  <dc:description/>
  <cp:lastModifiedBy>Kirti Vatsh</cp:lastModifiedBy>
  <cp:revision>1</cp:revision>
  <dcterms:modified xsi:type="dcterms:W3CDTF">2024-05-02T23:52:48Z</dcterms:modified>
  <cp:category/>
</cp:coreProperties>
</file>